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58" r:id="rId20"/>
    <p:sldId id="273" r:id="rId21"/>
    <p:sldId id="274" r:id="rId22"/>
    <p:sldId id="279" r:id="rId23"/>
    <p:sldId id="280" r:id="rId24"/>
    <p:sldId id="275" r:id="rId25"/>
    <p:sldId id="276" r:id="rId26"/>
    <p:sldId id="277" r:id="rId27"/>
    <p:sldId id="278"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42"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B93F00-F7F3-454D-A646-78F37D19BFA9}"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93F00-F7F3-454D-A646-78F37D19BFA9}"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93F00-F7F3-454D-A646-78F37D19BFA9}"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9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918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8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387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730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483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334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69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93F00-F7F3-454D-A646-78F37D19BFA9}"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50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32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0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4294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38388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58703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446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93131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2167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1033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B93F00-F7F3-454D-A646-78F37D19BFA9}"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718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82452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3124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2276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B93F00-F7F3-454D-A646-78F37D19BFA9}"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B93F00-F7F3-454D-A646-78F37D19BFA9}"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B93F00-F7F3-454D-A646-78F37D19BFA9}"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93F00-F7F3-454D-A646-78F37D19BFA9}"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93F00-F7F3-454D-A646-78F37D19BFA9}"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93F00-F7F3-454D-A646-78F37D19BFA9}"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24887-58B0-41CD-9F8E-F39C5BD188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93F00-F7F3-454D-A646-78F37D19BFA9}" type="datetimeFigureOut">
              <a:rPr lang="en-US" smtClean="0"/>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24887-58B0-41CD-9F8E-F39C5BD188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08913-9383-42C7-A55A-211EE06CB68B}"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876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3272-26E9-4FD2-9E4D-8778E1809BBC}" type="datetimeFigureOut">
              <a:rPr lang="ms-MY" smtClean="0">
                <a:solidFill>
                  <a:prstClr val="black">
                    <a:tint val="75000"/>
                  </a:prstClr>
                </a:solidFill>
              </a:rPr>
              <a:pPr/>
              <a:t>23/06/2016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52601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76200"/>
            <a:ext cx="7500958" cy="1015663"/>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Dukhan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76200" y="4648200"/>
            <a:ext cx="9019729" cy="1015663"/>
          </a:xfrm>
          <a:prstGeom prst="rect">
            <a:avLst/>
          </a:prstGeom>
          <a:solidFill>
            <a:srgbClr val="00B0F0">
              <a:alpha val="41000"/>
            </a:srgbClr>
          </a:solidFill>
          <a:ln w="19050">
            <a:solidFill>
              <a:schemeClr val="bg1"/>
            </a:solidFill>
          </a:ln>
        </p:spPr>
        <p:txBody>
          <a:bodyPr wrap="square">
            <a:spAutoFit/>
          </a:bodyPr>
          <a:lstStyle/>
          <a:p>
            <a:pPr algn="ctr"/>
            <a:endParaRPr lang="en-US" sz="1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dijelaskan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tiap-tiap</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perkara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mengandungi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hikmat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serta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tetap</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berlaku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endParaRPr lang="ms-MY" sz="11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1981200"/>
            <a:ext cx="9144000" cy="830997"/>
          </a:xfrm>
          <a:prstGeom prst="rect">
            <a:avLst/>
          </a:prstGeom>
          <a:solidFill>
            <a:schemeClr val="bg1">
              <a:alpha val="6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فِيهَا يُفْرَقُ كُلُّ أَمْرٍ حَكِيمٍ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32242" y="238780"/>
            <a:ext cx="6338851"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Dinamakan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lailatul</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Qadr</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38199" y="3644280"/>
            <a:ext cx="8000999" cy="1537320"/>
          </a:xfrm>
          <a:prstGeom prst="snip2SameRect">
            <a:avLst>
              <a:gd name="adj1" fmla="val 10248"/>
              <a:gd name="adj2" fmla="val 10862"/>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Diturunkan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nilainya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al-Quran.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845126" y="1600200"/>
            <a:ext cx="7994073" cy="1524000"/>
          </a:xfrm>
          <a:prstGeom prst="snip2SameRect">
            <a:avLst>
              <a:gd name="adj1" fmla="val 10248"/>
              <a:gd name="adj2" fmla="val 10862"/>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Para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turun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Malaikat-malaikat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berstatus</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diketuai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Jibril</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A.S</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Notched Right Arrow 5"/>
          <p:cNvSpPr/>
          <p:nvPr/>
        </p:nvSpPr>
        <p:spPr>
          <a:xfrm>
            <a:off x="344879" y="1676400"/>
            <a:ext cx="721921" cy="762000"/>
          </a:xfrm>
          <a:prstGeom prst="notch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3</a:t>
            </a:r>
            <a:endParaRPr lang="en-MY"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Notched Right Arrow 6"/>
          <p:cNvSpPr/>
          <p:nvPr/>
        </p:nvSpPr>
        <p:spPr>
          <a:xfrm>
            <a:off x="381000" y="3810000"/>
            <a:ext cx="721921" cy="762000"/>
          </a:xfrm>
          <a:prstGeom prst="notch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4</a:t>
            </a:r>
            <a:endParaRPr lang="en-MY"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2819400"/>
            <a:ext cx="7500958" cy="95410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Dukhan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971871"/>
            <a:ext cx="9144000" cy="1200329"/>
          </a:xfrm>
          <a:prstGeom prst="rect">
            <a:avLst/>
          </a:prstGeom>
          <a:solidFill>
            <a:srgbClr val="00B0F0">
              <a:alpha val="41000"/>
            </a:srgbClr>
          </a:solidFill>
          <a:ln w="57150">
            <a:solidFill>
              <a:schemeClr val="bg1"/>
            </a:solidFill>
          </a:ln>
        </p:spPr>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Kami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menurunkan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Al-Qur'an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berkat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kerana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Kami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sentiasa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memberi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peringatan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amaran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3865601"/>
            <a:ext cx="9144000" cy="923330"/>
          </a:xfrm>
          <a:prstGeom prst="rect">
            <a:avLst/>
          </a:prstGeom>
          <a:solidFill>
            <a:schemeClr val="bg1">
              <a:alpha val="60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إِنَّا أَنزَلْنَاهُ فِي لَيْلَةٍ مُّبَارَكَةٍ إِنَّا كُنَّا مُنذِرِينَ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894929" y="1591072"/>
            <a:ext cx="7410871" cy="1152128"/>
          </a:xfrm>
          <a:prstGeom prst="snip2SameRect">
            <a:avLst>
              <a:gd name="adj1" fmla="val 10248"/>
              <a:gd name="adj2" fmla="val 10862"/>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Al-Quran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diturunkan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Luh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Mahfuz</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Baitul</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Izzah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dilangit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8-Point Star 6"/>
          <p:cNvSpPr/>
          <p:nvPr/>
        </p:nvSpPr>
        <p:spPr>
          <a:xfrm>
            <a:off x="102219" y="1447800"/>
            <a:ext cx="914400" cy="990600"/>
          </a:xfrm>
          <a:prstGeom prst="star8">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1</a:t>
            </a:r>
            <a:endParaRPr lang="en-MY" sz="2800" dirty="0"/>
          </a:p>
        </p:txBody>
      </p:sp>
      <p:sp>
        <p:nvSpPr>
          <p:cNvPr id="8" name="Notched Right Arrow 7"/>
          <p:cNvSpPr/>
          <p:nvPr/>
        </p:nvSpPr>
        <p:spPr>
          <a:xfrm>
            <a:off x="562388" y="152400"/>
            <a:ext cx="8310170" cy="1408093"/>
          </a:xfrm>
          <a:prstGeom prst="notch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Dalil</a:t>
            </a:r>
            <a:r>
              <a:rPr lang="en-US" sz="28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 lain yang </a:t>
            </a:r>
            <a:r>
              <a:rPr lang="en-US" sz="2800" b="1" dirty="0" err="1"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menunjukkan</a:t>
            </a:r>
            <a:r>
              <a:rPr lang="en-US" sz="28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 </a:t>
            </a:r>
            <a:r>
              <a:rPr lang="en-US" sz="2800" b="1" dirty="0" err="1"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kelebihan</a:t>
            </a:r>
            <a:r>
              <a:rPr lang="en-US" sz="28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 </a:t>
            </a:r>
            <a:r>
              <a:rPr lang="en-US" sz="2800" b="1" dirty="0" err="1"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malam</a:t>
            </a:r>
            <a:r>
              <a:rPr lang="en-US" sz="28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 </a:t>
            </a:r>
            <a:r>
              <a:rPr lang="en-US" sz="2800" b="1" dirty="0" err="1"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istimewa</a:t>
            </a:r>
            <a:r>
              <a:rPr lang="en-US" sz="28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 </a:t>
            </a:r>
            <a:r>
              <a:rPr lang="en-US" sz="2800" b="1" dirty="0" err="1"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ini</a:t>
            </a:r>
            <a:r>
              <a:rPr lang="en-US" sz="28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a:t>
            </a:r>
            <a:endParaRPr lang="en-MY" sz="2800" b="1" dirty="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33442" y="238780"/>
            <a:ext cx="7500958"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76200" y="4953000"/>
            <a:ext cx="9019729" cy="1384995"/>
          </a:xfrm>
          <a:prstGeom prst="rect">
            <a:avLst/>
          </a:prstGeom>
          <a:solidFill>
            <a:srgbClr val="00B0F0">
              <a:alpha val="41000"/>
            </a:srgbClr>
          </a:solidFill>
          <a:ln w="19050">
            <a:solidFill>
              <a:schemeClr val="bg1"/>
            </a:solidFill>
          </a:ln>
        </p:spPr>
        <p:txBody>
          <a:bodyPr wrap="square">
            <a:spAutoFit/>
          </a:bodyPr>
          <a:lstStyle/>
          <a:p>
            <a:pPr algn="ctr"/>
            <a:endParaRPr lang="en-US" sz="1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Barangsiapa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menghidupkan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al-</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Qadar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penuh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yakin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ikhlas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diampunkan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dosa-dosa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lalu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11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1981200"/>
            <a:ext cx="9144000" cy="1569660"/>
          </a:xfrm>
          <a:prstGeom prst="rect">
            <a:avLst/>
          </a:prstGeom>
          <a:solidFill>
            <a:schemeClr val="bg1">
              <a:alpha val="6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قَامَ لَيْلَةَ الْقَدْرِ إِيْمَانًا وَاحْتِسَابًا غُفِرَ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تَقَدَّمَ مِنْ ذَنْبِهِ.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8-Point Star 5"/>
          <p:cNvSpPr/>
          <p:nvPr/>
        </p:nvSpPr>
        <p:spPr>
          <a:xfrm>
            <a:off x="152400" y="1223764"/>
            <a:ext cx="914400" cy="990600"/>
          </a:xfrm>
          <a:prstGeom prst="star8">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2</a:t>
            </a:r>
            <a:endParaRPr lang="en-MY" sz="2800" dirty="0"/>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4667071"/>
            <a:ext cx="9144000" cy="1200329"/>
          </a:xfrm>
          <a:prstGeom prst="rect">
            <a:avLst/>
          </a:prstGeom>
          <a:solidFill>
            <a:srgbClr val="00B0F0">
              <a:alpha val="41000"/>
            </a:srgbClr>
          </a:solidFill>
          <a:ln w="57150">
            <a:solidFill>
              <a:schemeClr val="bg1"/>
            </a:solidFill>
          </a:ln>
        </p:spPr>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Hendaklah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bersungguh-sungguh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mendapatkan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Lailatulqadar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malam-malam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ganjil</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sepuluh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akhir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Ramadhan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ectangle 3"/>
          <p:cNvSpPr/>
          <p:nvPr/>
        </p:nvSpPr>
        <p:spPr>
          <a:xfrm>
            <a:off x="0" y="2501205"/>
            <a:ext cx="9144000" cy="1569660"/>
          </a:xfrm>
          <a:prstGeom prst="rect">
            <a:avLst/>
          </a:prstGeom>
          <a:solidFill>
            <a:schemeClr val="bg1">
              <a:alpha val="6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تَحَرَّوْا لَيْلَةَ الْقَدْرِ فِي الْوِتْرِ مِنَ الْعَشْرِ الأَوَاخِرِ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رَمَضَانَ.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Snip Same Side Corner Rectangle 4"/>
          <p:cNvSpPr/>
          <p:nvPr/>
        </p:nvSpPr>
        <p:spPr>
          <a:xfrm>
            <a:off x="666329" y="838200"/>
            <a:ext cx="7410871" cy="1152128"/>
          </a:xfrm>
          <a:prstGeom prst="snip2SameRect">
            <a:avLst>
              <a:gd name="adj1" fmla="val 10248"/>
              <a:gd name="adj2" fmla="val 10862"/>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beriktikaf</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menghidupkan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sepuluh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akhir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amadhan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8-Point Star 5"/>
          <p:cNvSpPr/>
          <p:nvPr/>
        </p:nvSpPr>
        <p:spPr>
          <a:xfrm>
            <a:off x="152400" y="1080492"/>
            <a:ext cx="914400" cy="990600"/>
          </a:xfrm>
          <a:prstGeom prst="star8">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3</a:t>
            </a:r>
            <a:endParaRPr lang="en-MY" sz="2800" dirty="0"/>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19200" y="228600"/>
            <a:ext cx="6821760" cy="553998"/>
          </a:xfrm>
          <a:prstGeom prst="rect">
            <a:avLst/>
          </a:prstGeom>
        </p:spPr>
        <p:txBody>
          <a:bodyPr wrap="square">
            <a:spAutoFit/>
          </a:bodyPr>
          <a:lstStyle/>
          <a:p>
            <a:pPr algn="ctr"/>
            <a:r>
              <a:rPr lang="en-US" sz="30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Semak</a:t>
            </a:r>
            <a:r>
              <a:rPr lang="en-US" sz="30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amalan</a:t>
            </a:r>
            <a:r>
              <a:rPr lang="en-US" sz="30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harian</a:t>
            </a:r>
            <a:r>
              <a:rPr lang="en-US" sz="30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513012" y="1321338"/>
            <a:ext cx="2106488" cy="671737"/>
          </a:xfrm>
          <a:prstGeom prst="roundRect">
            <a:avLst>
              <a:gd name="adj" fmla="val 351"/>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Pertama</a:t>
            </a:r>
            <a:endPar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2667000" y="1106507"/>
            <a:ext cx="6225480" cy="125569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400" b="1" dirty="0" smtClean="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effectLst>
                  <a:outerShdw blurRad="38100" dist="38100" dir="2700000" algn="tl">
                    <a:srgbClr val="000000">
                      <a:alpha val="43137"/>
                    </a:srgbClr>
                  </a:outerShdw>
                </a:effectLst>
              </a:rPr>
              <a:t>Menunaikan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solat</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fardhu</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berjamaah</a:t>
            </a:r>
            <a:r>
              <a:rPr lang="en-US" sz="2400" b="1" dirty="0">
                <a:effectLst>
                  <a:outerShdw blurRad="38100" dist="38100" dir="2700000" algn="tl">
                    <a:srgbClr val="000000">
                      <a:alpha val="43137"/>
                    </a:srgbClr>
                  </a:outerShdw>
                </a:effectLst>
              </a:rPr>
              <a:t> </a:t>
            </a:r>
            <a:endParaRPr lang="en-US" sz="2400" b="1" dirty="0" smtClean="0">
              <a:effectLst>
                <a:outerShdw blurRad="38100" dist="38100" dir="2700000" algn="tl">
                  <a:srgbClr val="000000">
                    <a:alpha val="43137"/>
                  </a:srgbClr>
                </a:outerShdw>
              </a:effectLst>
            </a:endParaRPr>
          </a:p>
          <a:p>
            <a:pPr algn="ctr"/>
            <a:r>
              <a:rPr lang="en-US" sz="2400" b="1" dirty="0" err="1" smtClean="0">
                <a:effectLst>
                  <a:outerShdw blurRad="38100" dist="38100" dir="2700000" algn="tl">
                    <a:srgbClr val="000000">
                      <a:alpha val="43137"/>
                    </a:srgbClr>
                  </a:outerShdw>
                </a:effectLst>
              </a:rPr>
              <a:t>terutama</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bagi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solat</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maghrib</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Isya</a:t>
            </a:r>
            <a:r>
              <a:rPr lang="en-US" sz="2400" b="1" dirty="0">
                <a:effectLst>
                  <a:outerShdw blurRad="38100" dist="38100" dir="2700000" algn="tl">
                    <a:srgbClr val="000000">
                      <a:alpha val="43137"/>
                    </a:srgbClr>
                  </a:outerShdw>
                </a:effectLst>
              </a:rPr>
              <a:t>’ </a:t>
            </a:r>
            <a:endParaRPr lang="en-US" sz="2400" b="1" dirty="0" smtClean="0">
              <a:effectLst>
                <a:outerShdw blurRad="38100" dist="38100" dir="2700000" algn="tl">
                  <a:srgbClr val="000000">
                    <a:alpha val="43137"/>
                  </a:srgbClr>
                </a:outerShdw>
              </a:effectLst>
            </a:endParaRPr>
          </a:p>
          <a:p>
            <a:pPr algn="ctr"/>
            <a:r>
              <a:rPr lang="en-US" sz="2400" b="1" dirty="0" err="1" smtClean="0">
                <a:effectLst>
                  <a:outerShdw blurRad="38100" dist="38100" dir="2700000" algn="tl">
                    <a:srgbClr val="000000">
                      <a:alpha val="43137"/>
                    </a:srgbClr>
                  </a:outerShdw>
                </a:effectLst>
              </a:rPr>
              <a:t>dan</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Subuh</a:t>
            </a:r>
            <a:r>
              <a:rPr lang="en-US" sz="2400" b="1" dirty="0">
                <a:effectLst>
                  <a:outerShdw blurRad="38100" dist="38100" dir="2700000" algn="tl">
                    <a:srgbClr val="000000">
                      <a:alpha val="43137"/>
                    </a:srgbClr>
                  </a:outerShdw>
                </a:effectLst>
              </a:rPr>
              <a:t> di masjid.</a:t>
            </a:r>
            <a:endParaRPr lang="en-MY" sz="2400" b="1" dirty="0">
              <a:effectLst>
                <a:outerShdw blurRad="38100" dist="38100" dir="2700000" algn="tl">
                  <a:srgbClr val="000000">
                    <a:alpha val="43137"/>
                  </a:srgbClr>
                </a:outerShdw>
              </a:effectLst>
            </a:endParaRPr>
          </a:p>
        </p:txBody>
      </p:sp>
      <p:sp>
        <p:nvSpPr>
          <p:cNvPr id="6" name="4-Point Star 5"/>
          <p:cNvSpPr/>
          <p:nvPr/>
        </p:nvSpPr>
        <p:spPr>
          <a:xfrm rot="3055700">
            <a:off x="196243" y="1111568"/>
            <a:ext cx="618294" cy="643969"/>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AutoShape 9"/>
          <p:cNvSpPr>
            <a:spLocks noChangeArrowheads="1"/>
          </p:cNvSpPr>
          <p:nvPr/>
        </p:nvSpPr>
        <p:spPr bwMode="auto">
          <a:xfrm>
            <a:off x="2722205" y="2971800"/>
            <a:ext cx="6193195" cy="12954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sz="2400" b="1" dirty="0" smtClean="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effectLst>
                  <a:outerShdw blurRad="38100" dist="38100" dir="2700000" algn="tl">
                    <a:srgbClr val="000000">
                      <a:alpha val="43137"/>
                    </a:srgbClr>
                  </a:outerShdw>
                </a:effectLst>
              </a:rPr>
              <a:t>Mendirikan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Solat</a:t>
            </a:r>
            <a:r>
              <a:rPr lang="en-US" sz="2400" b="1" dirty="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Tarawih</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witir</a:t>
            </a:r>
            <a:r>
              <a:rPr lang="en-US" sz="2400" b="1" dirty="0" smtClean="0">
                <a:effectLst>
                  <a:outerShdw blurRad="38100" dist="38100" dir="2700000" algn="tl">
                    <a:srgbClr val="000000">
                      <a:alpha val="43137"/>
                    </a:srgbClr>
                  </a:outerShdw>
                </a:effectLst>
              </a:rPr>
              <a:t> </a:t>
            </a:r>
          </a:p>
          <a:p>
            <a:pPr algn="ctr"/>
            <a:r>
              <a:rPr lang="en-US" sz="2400" b="1" dirty="0" err="1" smtClean="0">
                <a:effectLst>
                  <a:outerShdw blurRad="38100" dist="38100" dir="2700000" algn="tl">
                    <a:srgbClr val="000000">
                      <a:alpha val="43137"/>
                    </a:srgbClr>
                  </a:outerShdw>
                </a:effectLst>
              </a:rPr>
              <a:t>dan</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solat-solat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sunat</a:t>
            </a:r>
            <a:r>
              <a:rPr lang="en-US" sz="2400" b="1" dirty="0" smtClean="0">
                <a:effectLst>
                  <a:outerShdw blurRad="38100" dist="38100" dir="2700000" algn="tl">
                    <a:srgbClr val="000000">
                      <a:alpha val="43137"/>
                    </a:srgbClr>
                  </a:outerShdw>
                </a:effectLst>
              </a:rPr>
              <a:t> yang lain, yang </a:t>
            </a:r>
          </a:p>
          <a:p>
            <a:pPr algn="ctr"/>
            <a:r>
              <a:rPr lang="en-US" sz="2400" b="1" dirty="0" err="1" smtClean="0">
                <a:effectLst>
                  <a:outerShdw blurRad="38100" dist="38100" dir="2700000" algn="tl">
                    <a:srgbClr val="000000">
                      <a:alpha val="43137"/>
                    </a:srgbClr>
                  </a:outerShdw>
                </a:effectLst>
              </a:rPr>
              <a:t>termasuk</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dalam</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istilah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Qiamullail</a:t>
            </a:r>
            <a:r>
              <a:rPr lang="en-US" sz="2400" b="1" dirty="0">
                <a:effectLst>
                  <a:outerShdw blurRad="38100" dist="38100" dir="2700000" algn="tl">
                    <a:srgbClr val="000000">
                      <a:alpha val="43137"/>
                    </a:srgbClr>
                  </a:outerShdw>
                </a:effectLst>
              </a:rPr>
              <a:t>.</a:t>
            </a:r>
            <a:endParaRPr lang="en-MY" sz="2400" b="1" dirty="0">
              <a:effectLst>
                <a:outerShdw blurRad="38100" dist="38100" dir="2700000" algn="tl">
                  <a:srgbClr val="000000">
                    <a:alpha val="43137"/>
                  </a:srgbClr>
                </a:outerShdw>
              </a:effectLst>
            </a:endParaRPr>
          </a:p>
        </p:txBody>
      </p:sp>
      <p:sp>
        <p:nvSpPr>
          <p:cNvPr id="8" name="Rounded Rectangle 7"/>
          <p:cNvSpPr/>
          <p:nvPr/>
        </p:nvSpPr>
        <p:spPr>
          <a:xfrm>
            <a:off x="491669" y="3161928"/>
            <a:ext cx="2194136" cy="648072"/>
          </a:xfrm>
          <a:prstGeom prst="roundRect">
            <a:avLst>
              <a:gd name="adj" fmla="val 351"/>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Kedua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4-Point Star 8"/>
          <p:cNvSpPr/>
          <p:nvPr/>
        </p:nvSpPr>
        <p:spPr>
          <a:xfrm rot="7582357">
            <a:off x="245233" y="2906715"/>
            <a:ext cx="576332" cy="711168"/>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Rounded Rectangle 9"/>
          <p:cNvSpPr/>
          <p:nvPr/>
        </p:nvSpPr>
        <p:spPr>
          <a:xfrm>
            <a:off x="520365" y="4923654"/>
            <a:ext cx="2117936" cy="687017"/>
          </a:xfrm>
          <a:prstGeom prst="roundRect">
            <a:avLst>
              <a:gd name="adj" fmla="val 351"/>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Ketiga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4-Point Star 10"/>
          <p:cNvSpPr/>
          <p:nvPr/>
        </p:nvSpPr>
        <p:spPr>
          <a:xfrm rot="7582357">
            <a:off x="115675" y="4538867"/>
            <a:ext cx="714380" cy="827266"/>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AutoShape 9"/>
          <p:cNvSpPr>
            <a:spLocks noChangeArrowheads="1"/>
          </p:cNvSpPr>
          <p:nvPr/>
        </p:nvSpPr>
        <p:spPr bwMode="auto">
          <a:xfrm>
            <a:off x="2667000" y="4800601"/>
            <a:ext cx="6225480" cy="106679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400" b="1" dirty="0" err="1">
                <a:effectLst>
                  <a:outerShdw blurRad="38100" dist="38100" dir="2700000" algn="tl">
                    <a:srgbClr val="000000">
                      <a:alpha val="43137"/>
                    </a:srgbClr>
                  </a:outerShdw>
                </a:effectLst>
              </a:rPr>
              <a:t>Bertaubat</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dan</a:t>
            </a:r>
            <a:r>
              <a:rPr lang="en-US" sz="2400" b="1" dirty="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banyakkan</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beristighfar</a:t>
            </a:r>
            <a:r>
              <a:rPr lang="en-US" sz="2400" b="1" dirty="0">
                <a:effectLst>
                  <a:outerShdw blurRad="38100" dist="38100" dir="2700000" algn="tl">
                    <a:srgbClr val="000000">
                      <a:alpha val="43137"/>
                    </a:srgbClr>
                  </a:outerShdw>
                </a:effectLst>
              </a:rPr>
              <a:t>.</a:t>
            </a:r>
            <a:endParaRPr lang="en-US" sz="24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19200" y="238780"/>
            <a:ext cx="6821760" cy="553998"/>
          </a:xfrm>
          <a:prstGeom prst="rect">
            <a:avLst/>
          </a:prstGeom>
        </p:spPr>
        <p:txBody>
          <a:bodyPr wrap="square">
            <a:spAutoFit/>
          </a:bodyPr>
          <a:lstStyle/>
          <a:p>
            <a:pPr algn="ct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Semak</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513012" y="1245138"/>
            <a:ext cx="2106488" cy="671737"/>
          </a:xfrm>
          <a:prstGeom prst="roundRect">
            <a:avLst>
              <a:gd name="adj" fmla="val 351"/>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Keempat</a:t>
            </a:r>
            <a:endPar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2667000" y="1030307"/>
            <a:ext cx="6225480" cy="1255693"/>
          </a:xfrm>
          <a:prstGeom prst="roundRect">
            <a:avLst>
              <a:gd name="adj" fmla="val 16667"/>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400" b="1" dirty="0" smtClean="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effectLst>
                  <a:outerShdw blurRad="38100" dist="38100" dir="2700000" algn="tl">
                    <a:srgbClr val="000000">
                      <a:alpha val="43137"/>
                    </a:srgbClr>
                  </a:outerShdw>
                </a:effectLst>
              </a:rPr>
              <a:t>Banyakkan</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berdoa</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terutamanya</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dengan</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doa</a:t>
            </a:r>
            <a:r>
              <a:rPr lang="en-US" sz="2400" b="1" dirty="0" smtClean="0">
                <a:effectLst>
                  <a:outerShdw blurRad="38100" dist="38100" dir="2700000" algn="tl">
                    <a:srgbClr val="000000">
                      <a:alpha val="43137"/>
                    </a:srgbClr>
                  </a:outerShdw>
                </a:effectLst>
              </a:rPr>
              <a:t> </a:t>
            </a:r>
          </a:p>
          <a:p>
            <a:pPr algn="ctr"/>
            <a:r>
              <a:rPr lang="en-US" sz="2400" b="1" dirty="0" smtClean="0">
                <a:effectLst>
                  <a:outerShdw blurRad="38100" dist="38100" dir="2700000" algn="tl">
                    <a:srgbClr val="000000">
                      <a:alpha val="43137"/>
                    </a:srgbClr>
                  </a:outerShdw>
                </a:effectLst>
              </a:rPr>
              <a:t>yang </a:t>
            </a:r>
            <a:r>
              <a:rPr lang="en-US" sz="2400" b="1" dirty="0" err="1">
                <a:effectLst>
                  <a:outerShdw blurRad="38100" dist="38100" dir="2700000" algn="tl">
                    <a:srgbClr val="000000">
                      <a:alpha val="43137"/>
                    </a:srgbClr>
                  </a:outerShdw>
                </a:effectLst>
              </a:rPr>
              <a:t>diajarkan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oleh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Nabi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s.a.w</a:t>
            </a:r>
            <a:r>
              <a:rPr lang="en-US" sz="2400" b="1" dirty="0">
                <a:effectLst>
                  <a:outerShdw blurRad="38100" dist="38100" dir="2700000" algn="tl">
                    <a:srgbClr val="000000">
                      <a:alpha val="43137"/>
                    </a:srgbClr>
                  </a:outerShdw>
                </a:effectLst>
              </a:rPr>
              <a:t> </a:t>
            </a:r>
            <a:endParaRPr lang="en-US" sz="2400" b="1" dirty="0" smtClean="0">
              <a:effectLst>
                <a:outerShdw blurRad="38100" dist="38100" dir="2700000" algn="tl">
                  <a:srgbClr val="000000">
                    <a:alpha val="43137"/>
                  </a:srgbClr>
                </a:outerShdw>
              </a:effectLst>
            </a:endParaRPr>
          </a:p>
          <a:p>
            <a:pPr algn="ctr"/>
            <a:r>
              <a:rPr lang="en-US" sz="2400" b="1" dirty="0" err="1" smtClean="0">
                <a:effectLst>
                  <a:outerShdw blurRad="38100" dist="38100" dir="2700000" algn="tl">
                    <a:srgbClr val="000000">
                      <a:alpha val="43137"/>
                    </a:srgbClr>
                  </a:outerShdw>
                </a:effectLst>
              </a:rPr>
              <a:t>kepada</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isterinya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Aisyah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r.a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iaitu</a:t>
            </a:r>
            <a:r>
              <a:rPr lang="en-US" sz="2400" b="1" dirty="0">
                <a:effectLst>
                  <a:outerShdw blurRad="38100" dist="38100" dir="2700000" algn="tl">
                    <a:srgbClr val="000000">
                      <a:alpha val="43137"/>
                    </a:srgbClr>
                  </a:outerShdw>
                </a:effectLst>
              </a:rPr>
              <a:t>:</a:t>
            </a:r>
            <a:endParaRPr lang="en-MY" sz="2400" b="1" dirty="0">
              <a:effectLst>
                <a:outerShdw blurRad="38100" dist="38100" dir="2700000" algn="tl">
                  <a:srgbClr val="000000">
                    <a:alpha val="43137"/>
                  </a:srgbClr>
                </a:outerShdw>
              </a:effectLst>
            </a:endParaRPr>
          </a:p>
        </p:txBody>
      </p:sp>
      <p:sp>
        <p:nvSpPr>
          <p:cNvPr id="6" name="4-Point Star 5"/>
          <p:cNvSpPr/>
          <p:nvPr/>
        </p:nvSpPr>
        <p:spPr>
          <a:xfrm rot="3055700">
            <a:off x="196243" y="1035368"/>
            <a:ext cx="618294" cy="643969"/>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9"/>
          <p:cNvSpPr>
            <a:spLocks noChangeArrowheads="1"/>
          </p:cNvSpPr>
          <p:nvPr/>
        </p:nvSpPr>
        <p:spPr bwMode="auto">
          <a:xfrm>
            <a:off x="2722205" y="4267200"/>
            <a:ext cx="6193195" cy="1295400"/>
          </a:xfrm>
          <a:prstGeom prst="roundRect">
            <a:avLst>
              <a:gd name="adj" fmla="val 16667"/>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sz="2400" b="1" dirty="0" smtClean="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s-ES" sz="2400" b="1" dirty="0" err="1" smtClean="0">
                <a:effectLst>
                  <a:outerShdw blurRad="38100" dist="38100" dir="2700000" algn="tl">
                    <a:srgbClr val="000000">
                      <a:alpha val="43137"/>
                    </a:srgbClr>
                  </a:outerShdw>
                </a:effectLst>
              </a:rPr>
              <a:t>Membaca</a:t>
            </a:r>
            <a:r>
              <a:rPr lang="es-ES" sz="2400" b="1" dirty="0" smtClean="0">
                <a:effectLst>
                  <a:outerShdw blurRad="38100" dist="38100" dir="2700000" algn="tl">
                    <a:srgbClr val="000000">
                      <a:alpha val="43137"/>
                    </a:srgbClr>
                  </a:outerShdw>
                </a:effectLst>
              </a:rPr>
              <a:t> Al </a:t>
            </a:r>
            <a:r>
              <a:rPr lang="es-ES" sz="2400" b="1" dirty="0" err="1" smtClean="0">
                <a:effectLst>
                  <a:outerShdw blurRad="38100" dist="38100" dir="2700000" algn="tl">
                    <a:srgbClr val="000000">
                      <a:alpha val="43137"/>
                    </a:srgbClr>
                  </a:outerShdw>
                </a:effectLst>
              </a:rPr>
              <a:t>Quran</a:t>
            </a:r>
            <a:r>
              <a:rPr lang="es-ES" sz="2400" b="1" dirty="0" smtClean="0">
                <a:effectLst>
                  <a:outerShdw blurRad="38100" dist="38100" dir="2700000" algn="tl">
                    <a:srgbClr val="000000">
                      <a:alpha val="43137"/>
                    </a:srgbClr>
                  </a:outerShdw>
                </a:effectLst>
              </a:rPr>
              <a:t>, </a:t>
            </a:r>
            <a:r>
              <a:rPr lang="es-ES" sz="2400" b="1" dirty="0" err="1">
                <a:effectLst>
                  <a:outerShdw blurRad="38100" dist="38100" dir="2700000" algn="tl">
                    <a:srgbClr val="000000">
                      <a:alpha val="43137"/>
                    </a:srgbClr>
                  </a:outerShdw>
                </a:effectLst>
              </a:rPr>
              <a:t>bertadarus</a:t>
            </a:r>
            <a:r>
              <a:rPr lang="es-ES" sz="2400" b="1" dirty="0">
                <a:effectLst>
                  <a:outerShdw blurRad="38100" dist="38100" dir="2700000" algn="tl">
                    <a:srgbClr val="000000">
                      <a:alpha val="43137"/>
                    </a:srgbClr>
                  </a:outerShdw>
                </a:effectLst>
              </a:rPr>
              <a:t> dan </a:t>
            </a:r>
            <a:endParaRPr lang="es-ES" sz="2400" b="1" dirty="0" smtClean="0">
              <a:effectLst>
                <a:outerShdw blurRad="38100" dist="38100" dir="2700000" algn="tl">
                  <a:srgbClr val="000000">
                    <a:alpha val="43137"/>
                  </a:srgbClr>
                </a:outerShdw>
              </a:effectLst>
            </a:endParaRPr>
          </a:p>
          <a:p>
            <a:pPr algn="ctr"/>
            <a:r>
              <a:rPr lang="es-ES" sz="2400" b="1" dirty="0" err="1" smtClean="0">
                <a:effectLst>
                  <a:outerShdw blurRad="38100" dist="38100" dir="2700000" algn="tl">
                    <a:srgbClr val="000000">
                      <a:alpha val="43137"/>
                    </a:srgbClr>
                  </a:outerShdw>
                </a:effectLst>
              </a:rPr>
              <a:t>Mentadabbur</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ayat-ayatnya</a:t>
            </a:r>
            <a:r>
              <a:rPr lang="es-ES" sz="2400" b="1" dirty="0" smtClean="0">
                <a:effectLst>
                  <a:outerShdw blurRad="38100" dist="38100" dir="2700000" algn="tl">
                    <a:srgbClr val="000000">
                      <a:alpha val="43137"/>
                    </a:srgbClr>
                  </a:outerShdw>
                </a:effectLst>
              </a:rPr>
              <a:t>.</a:t>
            </a:r>
          </a:p>
        </p:txBody>
      </p:sp>
      <p:sp>
        <p:nvSpPr>
          <p:cNvPr id="8" name="Rounded Rectangle 7"/>
          <p:cNvSpPr/>
          <p:nvPr/>
        </p:nvSpPr>
        <p:spPr>
          <a:xfrm>
            <a:off x="491669" y="4457328"/>
            <a:ext cx="2194136" cy="648072"/>
          </a:xfrm>
          <a:prstGeom prst="roundRect">
            <a:avLst>
              <a:gd name="adj" fmla="val 351"/>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Kelima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4-Point Star 8"/>
          <p:cNvSpPr/>
          <p:nvPr/>
        </p:nvSpPr>
        <p:spPr>
          <a:xfrm rot="7582357">
            <a:off x="245233" y="4202115"/>
            <a:ext cx="576332" cy="711168"/>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0365" y="5761854"/>
            <a:ext cx="2117936" cy="687017"/>
          </a:xfrm>
          <a:prstGeom prst="roundRect">
            <a:avLst>
              <a:gd name="adj" fmla="val 351"/>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Keenam</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4-Point Star 10"/>
          <p:cNvSpPr/>
          <p:nvPr/>
        </p:nvSpPr>
        <p:spPr>
          <a:xfrm rot="7582357">
            <a:off x="115675" y="5377067"/>
            <a:ext cx="714380" cy="827266"/>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9"/>
          <p:cNvSpPr>
            <a:spLocks noChangeArrowheads="1"/>
          </p:cNvSpPr>
          <p:nvPr/>
        </p:nvSpPr>
        <p:spPr bwMode="auto">
          <a:xfrm>
            <a:off x="2667000" y="5638801"/>
            <a:ext cx="6225480" cy="1066799"/>
          </a:xfrm>
          <a:prstGeom prst="roundRect">
            <a:avLst>
              <a:gd name="adj" fmla="val 16667"/>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400" b="1" dirty="0" err="1">
                <a:effectLst>
                  <a:outerShdw blurRad="38100" dist="38100" dir="2700000" algn="tl">
                    <a:srgbClr val="000000">
                      <a:alpha val="43137"/>
                    </a:srgbClr>
                  </a:outerShdw>
                </a:effectLst>
              </a:rPr>
              <a:t>Menjauhi</a:t>
            </a:r>
            <a:r>
              <a:rPr lang="en-US" sz="2400" b="1" dirty="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perkara-perkara</a:t>
            </a:r>
            <a:r>
              <a:rPr lang="en-US" sz="2400" b="1" dirty="0" smtClean="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yang haram </a:t>
            </a:r>
            <a:endParaRPr lang="en-US" sz="2400" b="1" dirty="0" smtClean="0">
              <a:effectLst>
                <a:outerShdw blurRad="38100" dist="38100" dir="2700000" algn="tl">
                  <a:srgbClr val="000000">
                    <a:alpha val="43137"/>
                  </a:srgbClr>
                </a:outerShdw>
              </a:effectLst>
            </a:endParaRPr>
          </a:p>
          <a:p>
            <a:pPr algn="ctr"/>
            <a:r>
              <a:rPr lang="en-US" sz="2400" b="1" dirty="0" err="1" smtClean="0">
                <a:effectLst>
                  <a:outerShdw blurRad="38100" dist="38100" dir="2700000" algn="tl">
                    <a:srgbClr val="000000">
                      <a:alpha val="43137"/>
                    </a:srgbClr>
                  </a:outerShdw>
                </a:effectLst>
              </a:rPr>
              <a:t>termasuklah</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dosa-dosa</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kecil</a:t>
            </a:r>
            <a:r>
              <a:rPr lang="en-US" sz="2400" b="1" dirty="0" smtClean="0">
                <a:effectLst>
                  <a:outerShdw blurRad="38100" dist="38100" dir="2700000" algn="tl">
                    <a:srgbClr val="000000">
                      <a:alpha val="43137"/>
                    </a:srgbClr>
                  </a:outerShdw>
                </a:effectLst>
              </a:rPr>
              <a:t>.</a:t>
            </a:r>
            <a:endParaRPr lang="en-US" sz="2400" b="1" dirty="0" smtClean="0">
              <a:effectLst>
                <a:outerShdw blurRad="38100" dist="38100" dir="2700000" algn="tl">
                  <a:srgbClr val="000000">
                    <a:alpha val="43137"/>
                  </a:srgbClr>
                </a:outerShdw>
              </a:effectLst>
            </a:endParaRPr>
          </a:p>
        </p:txBody>
      </p:sp>
      <p:sp>
        <p:nvSpPr>
          <p:cNvPr id="13" name="Rectangle 12"/>
          <p:cNvSpPr/>
          <p:nvPr/>
        </p:nvSpPr>
        <p:spPr>
          <a:xfrm>
            <a:off x="762000" y="2416314"/>
            <a:ext cx="8001000" cy="707886"/>
          </a:xfrm>
          <a:prstGeom prst="rect">
            <a:avLst/>
          </a:prstGeom>
          <a:solidFill>
            <a:schemeClr val="bg1">
              <a:alpha val="57000"/>
            </a:schemeClr>
          </a:solidFill>
        </p:spPr>
        <p:txBody>
          <a:bodyPr wrap="square">
            <a:spAutoFit/>
          </a:bodyPr>
          <a:lstStyle/>
          <a:p>
            <a:pPr algn="ctr" rtl="1"/>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إِنَّكَ عَفُوٌّ كَرِيمٌ تُحِبُّ الْعَفْوَ فَاعْفُ عَنِّي</a:t>
            </a:r>
            <a:endParaRPr lang="en-MY" sz="4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4" name="TextBox 13"/>
          <p:cNvSpPr txBox="1"/>
          <p:nvPr/>
        </p:nvSpPr>
        <p:spPr>
          <a:xfrm>
            <a:off x="762000" y="3236893"/>
            <a:ext cx="8001000" cy="954107"/>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Ya</a:t>
            </a:r>
            <a:r>
              <a:rPr lang="en-US" sz="2800" b="1" dirty="0">
                <a:effectLst>
                  <a:glow rad="101600">
                    <a:schemeClr val="tx1">
                      <a:alpha val="60000"/>
                    </a:schemeClr>
                  </a:glow>
                  <a:outerShdw blurRad="38100" dist="38100" dir="2700000" algn="tl">
                    <a:srgbClr val="000000">
                      <a:alpha val="43137"/>
                    </a:srgbClr>
                  </a:outerShdw>
                </a:effectLst>
              </a:rPr>
              <a:t> Allah </a:t>
            </a:r>
            <a:r>
              <a:rPr lang="en-US" sz="2800" b="1" dirty="0" err="1">
                <a:effectLst>
                  <a:glow rad="101600">
                    <a:schemeClr val="tx1">
                      <a:alpha val="60000"/>
                    </a:schemeClr>
                  </a:glow>
                  <a:outerShdw blurRad="38100" dist="38100" dir="2700000" algn="tl">
                    <a:srgbClr val="000000">
                      <a:alpha val="43137"/>
                    </a:srgbClr>
                  </a:outerShdw>
                </a:effectLst>
              </a:rPr>
              <a:t>sesungguhnya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Engkau</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Maha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Pemaaf</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suka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kepada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kemaafan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maka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maafkan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aku</a:t>
            </a:r>
            <a:r>
              <a:rPr lang="en-US" sz="2800" b="1" dirty="0">
                <a:effectLst>
                  <a:glow rad="101600">
                    <a:schemeClr val="tx1">
                      <a:alpha val="60000"/>
                    </a:schemeClr>
                  </a:glow>
                  <a:outerShdw blurRad="38100" dist="38100" dir="2700000" algn="tl">
                    <a:srgbClr val="000000">
                      <a:alpha val="43137"/>
                    </a:srgbClr>
                  </a:outerShdw>
                </a:effectLst>
              </a:rPr>
              <a:t>”.</a:t>
            </a:r>
            <a:endParaRPr lang="en-MY" sz="28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ou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95286" y="36493"/>
            <a:ext cx="7358114"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185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84055"/>
            <a:ext cx="9144000" cy="3477875"/>
          </a:xfrm>
          <a:prstGeom prst="rect">
            <a:avLst/>
          </a:prstGeom>
          <a:solidFill>
            <a:schemeClr val="bg1">
              <a:alpha val="4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شَهْرُ رَمَضَانَ الَّذِيَ أُنزِلَ فِيهِ الْقُرْآنُ هُدًى لِّلنَّاسِ وَبَيِّنَاتٍ مِّنَ الْهُدَى وَالْفُرْقَانِ فَمَن شَهِدَ مِنكُمُ الشَّهْرَ فَلْيَصُمْهُ وَمَن كَانَ مَرِيضًا أَوْ عَلَى سَفَرٍ فَعِدَّةٌ مِّنْ أَيَّامٍ أُخَرَ يُرِيدُ اللّهُ بِكُمُ الْيُسْرَ وَلاَ يُرِيدُ بِكُمُ الْعُسْرَ وَلِتُكْمِلُواْ الْعِدَّةَ وَلِتُكَبِّرُواْ اللّهَ عَلَى مَا هَدَاكُمْ وَلَعَلَّكُمْ تَشْكُرُونَ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95286" y="299676"/>
            <a:ext cx="4767314" cy="523220"/>
          </a:xfrm>
          <a:prstGeom prst="rect">
            <a:avLst/>
          </a:prstGeom>
        </p:spPr>
        <p:txBody>
          <a:bodyPr wrap="square">
            <a:spAutoFit/>
          </a:bodyPr>
          <a:lstStyle/>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Yang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bermaksud</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1234619"/>
            <a:ext cx="9144000" cy="4708981"/>
          </a:xfrm>
          <a:prstGeom prst="rect">
            <a:avLst/>
          </a:prstGeom>
          <a:solidFill>
            <a:srgbClr val="00B0F0">
              <a:alpha val="51000"/>
            </a:srgbClr>
          </a:solidFill>
          <a:ln w="28575">
            <a:solidFill>
              <a:schemeClr val="bg1"/>
            </a:solidFill>
          </a:ln>
        </p:spPr>
        <p:txBody>
          <a:bodyPr wrap="square">
            <a:spAutoFit/>
          </a:bodyPr>
          <a:lstStyle/>
          <a:p>
            <a:pPr algn="ct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i="1" dirty="0" err="1"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diwajibkan</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padanya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diturunkan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keterangan-keterangan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menjelaskan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menjelaskan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perbezaan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menyaksikan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mengetahuinya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sakit</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musafir</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bolehlah</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berbuka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wajiblah</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sebanyak</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ditinggalkan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hari-hari</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lain.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ketetapan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menghendaki</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kemudahan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menghendaki</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menanggung</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kesukaran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cukupkan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bilangan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sebulan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membesarkan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petunjukNya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0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000" b="1"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296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2368" y="1252478"/>
            <a:ext cx="8915432" cy="2862322"/>
          </a:xfrm>
          <a:prstGeom prst="rect">
            <a:avLst/>
          </a:prstGeom>
          <a:solidFill>
            <a:schemeClr val="tx1">
              <a:alpha val="25000"/>
            </a:schemeClr>
          </a:solidFill>
        </p:spPr>
        <p:txBody>
          <a:bodyPr wrap="square">
            <a:spAutoFit/>
          </a:bodyPr>
          <a:lstStyle/>
          <a:p>
            <a:pPr algn="ctr" rtl="1"/>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3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188640"/>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1"/>
          <p:cNvSpPr>
            <a:spLocks noChangeArrowheads="1"/>
          </p:cNvSpPr>
          <p:nvPr/>
        </p:nvSpPr>
        <p:spPr bwMode="auto">
          <a:xfrm>
            <a:off x="76200" y="3716938"/>
            <a:ext cx="8991600" cy="286232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000" b="1" dirty="0">
                <a:effectLst>
                  <a:outerShdw blurRad="38100" dist="38100" dir="2700000" algn="tl">
                    <a:srgbClr val="000000">
                      <a:alpha val="43137"/>
                    </a:srgbClr>
                  </a:outerShdw>
                </a:effectLst>
              </a:rPr>
              <a:t>Semoga Allah mengurniakan keberkatan-Nya kepada saya dan tuan-tuan sekalian menerusi al Quran yang mulia, juga semoga Allah memberikan manfaat-Nya kepada kita semua melalui ayat-ayat al Quran dan zikir yang penuh </a:t>
            </a:r>
            <a:r>
              <a:rPr lang="ms-MY" sz="2000" b="1" dirty="0" smtClean="0">
                <a:effectLst>
                  <a:outerShdw blurRad="38100" dist="38100" dir="2700000" algn="tl">
                    <a:srgbClr val="000000">
                      <a:alpha val="43137"/>
                    </a:srgbClr>
                  </a:outerShdw>
                </a:effectLst>
              </a:rPr>
              <a:t>kemuliaan.  </a:t>
            </a:r>
            <a:r>
              <a:rPr lang="ms-MY" sz="2000" b="1" dirty="0">
                <a:effectLst>
                  <a:outerShdw blurRad="38100" dist="38100" dir="2700000" algn="tl">
                    <a:srgbClr val="000000">
                      <a:alpha val="43137"/>
                    </a:srgbClr>
                  </a:outerShdw>
                </a:effectLst>
              </a:rPr>
              <a:t>Semoga Allah menerima daripada kita bacaan dan tilawah Al Quran , Dialah Yang Maha Mendengar lagi Mengetahui.</a:t>
            </a:r>
            <a:endParaRPr lang="en-MY" sz="2000" b="1" dirty="0">
              <a:effectLst>
                <a:outerShdw blurRad="38100" dist="38100" dir="2700000" algn="tl">
                  <a:srgbClr val="000000">
                    <a:alpha val="43137"/>
                  </a:srgbClr>
                </a:outerShdw>
              </a:effectLst>
            </a:endParaRPr>
          </a:p>
          <a:p>
            <a:pPr algn="ctr"/>
            <a:r>
              <a:rPr lang="ms-MY" sz="2000" b="1" dirty="0">
                <a:effectLst>
                  <a:outerShdw blurRad="38100" dist="38100" dir="2700000" algn="tl">
                    <a:srgbClr val="000000">
                      <a:alpha val="43137"/>
                    </a:srgbClr>
                  </a:outerShdw>
                </a:effectLst>
              </a:rPr>
              <a:t>Saya memohon keampunan Allah yang Maha Besar untuk tuan-tuan juga untuk </a:t>
            </a:r>
            <a:r>
              <a:rPr lang="ms-MY" sz="2000" b="1" dirty="0" smtClean="0">
                <a:effectLst>
                  <a:outerShdw blurRad="38100" dist="38100" dir="2700000" algn="tl">
                    <a:srgbClr val="000000">
                      <a:alpha val="43137"/>
                    </a:srgbClr>
                  </a:outerShdw>
                </a:effectLst>
              </a:rPr>
              <a:t>diri saya sendiri dan juga bagi </a:t>
            </a:r>
            <a:r>
              <a:rPr lang="ms-MY" sz="2000" b="1" dirty="0">
                <a:effectLst>
                  <a:outerShdw blurRad="38100" dist="38100" dir="2700000" algn="tl">
                    <a:srgbClr val="000000">
                      <a:alpha val="43137"/>
                    </a:srgbClr>
                  </a:outerShdw>
                </a:effectLst>
              </a:rPr>
              <a:t>sekalian muslim dan muslimah. </a:t>
            </a:r>
            <a:r>
              <a:rPr lang="ms-MY" sz="2000" b="1" dirty="0" smtClean="0">
                <a:effectLst>
                  <a:outerShdw blurRad="38100" dist="38100" dir="2700000" algn="tl">
                    <a:srgbClr val="000000">
                      <a:alpha val="43137"/>
                    </a:srgbClr>
                  </a:outerShdw>
                </a:effectLst>
              </a:rPr>
              <a:t>Hendaklah </a:t>
            </a:r>
            <a:r>
              <a:rPr lang="ms-MY" sz="2000" b="1" dirty="0">
                <a:effectLst>
                  <a:outerShdw blurRad="38100" dist="38100" dir="2700000" algn="tl">
                    <a:srgbClr val="000000">
                      <a:alpha val="43137"/>
                    </a:srgbClr>
                  </a:outerShdw>
                </a:effectLst>
              </a:rPr>
              <a:t>kita memohon ampun </a:t>
            </a:r>
            <a:r>
              <a:rPr lang="ms-MY" sz="2000" b="1" dirty="0" smtClean="0">
                <a:effectLst>
                  <a:outerShdw blurRad="38100" dist="38100" dir="2700000" algn="tl">
                    <a:srgbClr val="000000">
                      <a:alpha val="43137"/>
                    </a:srgbClr>
                  </a:outerShdw>
                </a:effectLst>
              </a:rPr>
              <a:t>daripada Allah. </a:t>
            </a:r>
            <a:r>
              <a:rPr lang="ms-MY" sz="2000" b="1" dirty="0">
                <a:effectLst>
                  <a:outerShdw blurRad="38100" dist="38100" dir="2700000" algn="tl">
                    <a:srgbClr val="000000">
                      <a:alpha val="43137"/>
                    </a:srgbClr>
                  </a:outerShdw>
                </a:effectLst>
              </a:rPr>
              <a:t>Alangkah berjayanya orang yang memohon keampunan Allah, alangkah berjayanya orang yang </a:t>
            </a:r>
            <a:r>
              <a:rPr lang="ms-MY" sz="2000" b="1" dirty="0" smtClean="0">
                <a:effectLst>
                  <a:outerShdw blurRad="38100" dist="38100" dir="2700000" algn="tl">
                    <a:srgbClr val="000000">
                      <a:alpha val="43137"/>
                    </a:srgbClr>
                  </a:outerShdw>
                </a:effectLst>
              </a:rPr>
              <a:t>bertaubat kepadanya.</a:t>
            </a:r>
            <a:endParaRPr lang="en-MY"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96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52574"/>
            <a:ext cx="9144000" cy="2400657"/>
          </a:xfrm>
          <a:prstGeom prst="rect">
            <a:avLst/>
          </a:prstGeom>
          <a:solidFill>
            <a:schemeClr val="bg1">
              <a:alpha val="60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971871"/>
            <a:ext cx="9144000" cy="120032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914400" y="2534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1106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217231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3000" y="253425"/>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38322"/>
            <a:ext cx="9144000" cy="1862048"/>
          </a:xfrm>
          <a:prstGeom prst="rect">
            <a:avLst/>
          </a:prstGeom>
          <a:solidFill>
            <a:schemeClr val="bg1">
              <a:alpha val="60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637782"/>
            <a:ext cx="9144000" cy="1077218"/>
          </a:xfrm>
          <a:prstGeom prst="rect">
            <a:avLst/>
          </a:prstGeom>
          <a:solidFill>
            <a:srgbClr val="00B0F0">
              <a:alpha val="57000"/>
            </a:srgbClr>
          </a:solidFill>
          <a:ln w="57150">
            <a:solidFill>
              <a:schemeClr val="bg1"/>
            </a:solid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29680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152400"/>
            <a:ext cx="742955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56680"/>
            <a:ext cx="9144000" cy="1754326"/>
          </a:xfrm>
          <a:prstGeom prst="rect">
            <a:avLst/>
          </a:prstGeom>
          <a:solidFill>
            <a:schemeClr val="bg1">
              <a:alpha val="61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شَرِيكَ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20631"/>
            <a:ext cx="9144000" cy="2246769"/>
          </a:xfrm>
          <a:prstGeom prst="rect">
            <a:avLst/>
          </a:prstGeom>
          <a:solidFill>
            <a:srgbClr val="00B0F0">
              <a:alpha val="39000"/>
            </a:srgbClr>
          </a:solidFill>
          <a:ln w="12700">
            <a:solidFill>
              <a:schemeClr val="bg1"/>
            </a:solid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56810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90562" y="76200"/>
            <a:ext cx="721523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43932"/>
            <a:ext cx="9144000" cy="1754326"/>
          </a:xfrm>
          <a:prstGeom prst="rect">
            <a:avLst/>
          </a:prstGeom>
          <a:solidFill>
            <a:schemeClr val="bg1">
              <a:alpha val="60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آلــِهِ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2" y="4127718"/>
            <a:ext cx="9144000" cy="1815882"/>
          </a:xfrm>
          <a:prstGeom prst="rect">
            <a:avLst/>
          </a:prstGeom>
          <a:solidFill>
            <a:srgbClr val="00B0F0">
              <a:alpha val="41000"/>
            </a:srgbClr>
          </a:solidFill>
          <a:ln w="28575">
            <a:solidFill>
              <a:schemeClr val="bg1"/>
            </a:solid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56810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43008" y="2286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40575" y="4080808"/>
            <a:ext cx="9067800" cy="1938992"/>
          </a:xfrm>
          <a:prstGeom prst="rect">
            <a:avLst/>
          </a:prstGeom>
          <a:solidFill>
            <a:srgbClr val="00B0F0">
              <a:alpha val="53000"/>
            </a:srgbClr>
          </a:solidFill>
          <a:ln w="28575">
            <a:solidFill>
              <a:schemeClr val="bg1"/>
            </a:solidFill>
          </a:ln>
        </p:spPr>
        <p:txBody>
          <a:bodyPr wrap="square">
            <a:spAutoFit/>
          </a:bodyPr>
          <a:lstStyle/>
          <a:p>
            <a:pPr algn="ctr">
              <a:defRPr/>
            </a:pP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hindarkanlah</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puasa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4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menyebabkan</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itu</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keampunan</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554540"/>
            <a:ext cx="9144000" cy="1569660"/>
          </a:xfrm>
          <a:prstGeom prst="rect">
            <a:avLst/>
          </a:prstGeom>
          <a:solidFill>
            <a:schemeClr val="bg1">
              <a:alpha val="6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وَاجْتَنِبُوْا عَنْ كُلِّ مَا يُغْضِبُ اللهَ،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تَفُوْزُوْا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بِالْمَغْفِرَةِ وَرِضْوَانِ اللهِ.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56810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18852975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94489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57071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54036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81066" y="261003"/>
            <a:ext cx="664373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80203"/>
            <a:ext cx="9144000" cy="1754326"/>
          </a:xfrm>
          <a:prstGeom prst="rect">
            <a:avLst/>
          </a:prstGeom>
          <a:solidFill>
            <a:schemeClr val="bg1">
              <a:alpha val="6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03119"/>
            <a:ext cx="9144000" cy="2092881"/>
          </a:xfrm>
          <a:prstGeom prst="rect">
            <a:avLst/>
          </a:prstGeom>
          <a:solidFill>
            <a:srgbClr val="00B0F0">
              <a:alpha val="40000"/>
            </a:srgbClr>
          </a:solidFill>
          <a:ln w="12700">
            <a:solidFill>
              <a:schemeClr val="bg1"/>
            </a:solid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015443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98096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90257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50063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739095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723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66800" y="76200"/>
            <a:ext cx="707236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738357"/>
            <a:ext cx="9144000" cy="1754326"/>
          </a:xfrm>
          <a:prstGeom prst="rect">
            <a:avLst/>
          </a:prstGeom>
          <a:solidFill>
            <a:schemeClr val="bg1">
              <a:alpha val="60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آلــِهِ وَصَحْبِه.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700" y="4269938"/>
            <a:ext cx="9067800" cy="1292662"/>
          </a:xfrm>
          <a:prstGeom prst="rect">
            <a:avLst/>
          </a:prstGeom>
          <a:solidFill>
            <a:srgbClr val="00B0F0">
              <a:alpha val="38000"/>
            </a:srgbClr>
          </a:solidFill>
          <a:ln w="38100">
            <a:solidFill>
              <a:schemeClr val="bg1"/>
            </a:solid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28666" y="228600"/>
            <a:ext cx="664373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752600"/>
            <a:ext cx="9144032" cy="1569660"/>
          </a:xfrm>
          <a:prstGeom prst="rect">
            <a:avLst/>
          </a:prstGeom>
          <a:solidFill>
            <a:schemeClr val="bg1">
              <a:alpha val="59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وَاقْتَفُوْا أَثَرَ الصَّالِحِيْنَ فِيْ إِحْيَاءِ هَذَا الْعُشْرِالأَخِيْرِ طَلَبًا لِلَيْلَةِ الْقَدْرِ.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5625" y="4041338"/>
            <a:ext cx="9067800" cy="1292662"/>
          </a:xfrm>
          <a:prstGeom prst="rect">
            <a:avLst/>
          </a:prstGeom>
          <a:solidFill>
            <a:srgbClr val="00B0F0">
              <a:alpha val="37000"/>
            </a:srgbClr>
          </a:solidFill>
          <a:ln w="38100">
            <a:solidFill>
              <a:schemeClr val="bg1"/>
            </a:solidFill>
          </a:ln>
        </p:spPr>
        <p:txBody>
          <a:bodyPr wrap="square">
            <a:spAutoFit/>
          </a:bodyPr>
          <a:lstStyle/>
          <a:p>
            <a:pPr algn="ctr" fontAlgn="auto">
              <a:spcBef>
                <a:spcPts val="0"/>
              </a:spcBef>
              <a:spcAft>
                <a:spcPts val="0"/>
              </a:spcAft>
              <a:defRPr/>
            </a:pP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ikutilah</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jejak</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Solihin</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menghidupkan</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sepuluh</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Ramadhan</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untuk</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meraih</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anugerah</a:t>
            </a:r>
            <a:r>
              <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Lailatul</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qadr</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33442" y="76200"/>
            <a:ext cx="750095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Qadr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676233"/>
            <a:ext cx="9144000" cy="2800767"/>
          </a:xfrm>
          <a:prstGeom prst="rect">
            <a:avLst/>
          </a:prstGeom>
          <a:solidFill>
            <a:srgbClr val="00B0F0">
              <a:alpha val="41000"/>
            </a:srgbClr>
          </a:solidFill>
          <a:ln w="57150">
            <a:solidFill>
              <a:schemeClr val="bg1"/>
            </a:solidFill>
          </a:ln>
        </p:spPr>
        <p:txBody>
          <a:bodyPr wrap="square">
            <a:spAutoFit/>
          </a:bodyPr>
          <a:lstStyle/>
          <a:p>
            <a:pPr algn="ct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Sesungguhnya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Kami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menurunkan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(Al-Quran)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ini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Lailatul-Qadar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jalannya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Engkau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dapat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mengetahui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kebesaran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Lailatul-Qadar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Lailatul-Qadar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lebih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baik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daripada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seribu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bulan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turun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malaikat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Jibril</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Dengan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izin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Tuhan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kerana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membawa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segala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perkara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ditakdirkan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berlakunya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tahun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berikut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sejahteralah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berkat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hingga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terbit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fajar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1295400"/>
            <a:ext cx="9144000" cy="2169825"/>
          </a:xfrm>
          <a:prstGeom prst="rect">
            <a:avLst/>
          </a:prstGeom>
          <a:solidFill>
            <a:schemeClr val="bg1">
              <a:alpha val="60000"/>
            </a:schemeClr>
          </a:solidFill>
        </p:spPr>
        <p:txBody>
          <a:bodyPr wrap="square">
            <a:spAutoFit/>
          </a:bodyPr>
          <a:lstStyle/>
          <a:p>
            <a:pPr algn="ctr" rtl="1"/>
            <a:r>
              <a:rPr lang="ar-SA" sz="4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إِنَّا أَنزَلْنَاهُ فِي لَيْلَةِ </a:t>
            </a:r>
            <a:r>
              <a:rPr lang="ar-SA" sz="4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الْقَدْرِ</a:t>
            </a:r>
            <a:r>
              <a:rPr lang="ar-SA" sz="4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وَمَا أَدْرَاكَ مَا لَيْلَةُ </a:t>
            </a:r>
            <a:r>
              <a:rPr lang="ar-SA" sz="4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الْقَدْرِ.</a:t>
            </a:r>
            <a:r>
              <a:rPr lang="ar-SA" sz="4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لَيْلَةُ الْقَدْرِ خَيْرٌ مِّنْ أَلْفِ </a:t>
            </a:r>
            <a:r>
              <a:rPr lang="ar-SA" sz="4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شَهْرٍ. </a:t>
            </a:r>
            <a:r>
              <a:rPr lang="ar-SA" sz="4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تَنَزَّلُ الْمَلَائِكَةُ وَالرُّوحُ فِيهَا بِإِذْنِ رَبِّهِم مِّن كُلِّ </a:t>
            </a:r>
            <a:r>
              <a:rPr lang="ar-SA" sz="4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أَمْرٍ. </a:t>
            </a:r>
            <a:r>
              <a:rPr lang="ar-SA" sz="4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سَلَامٌ هِيَ حَتَّى مَطْلَعِ </a:t>
            </a:r>
            <a:r>
              <a:rPr lang="ar-SA" sz="4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الْفَجْرِ. </a:t>
            </a:r>
            <a:endParaRPr lang="ms-MY" sz="4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nip Same Side Corner Rectangle 2"/>
          <p:cNvSpPr/>
          <p:nvPr/>
        </p:nvSpPr>
        <p:spPr>
          <a:xfrm>
            <a:off x="152400" y="1108686"/>
            <a:ext cx="7179968" cy="889337"/>
          </a:xfrm>
          <a:prstGeom prst="snip2SameRect">
            <a:avLst>
              <a:gd name="adj1" fmla="val 8485"/>
              <a:gd name="adj2" fmla="val 9546"/>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Angka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seribu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melambangkan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banyak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Same Side Corner Rectangle 3"/>
          <p:cNvSpPr/>
          <p:nvPr/>
        </p:nvSpPr>
        <p:spPr>
          <a:xfrm>
            <a:off x="968766" y="1828800"/>
            <a:ext cx="8063408" cy="1981200"/>
          </a:xfrm>
          <a:prstGeom prst="snip2SameRect">
            <a:avLst>
              <a:gd name="adj1" fmla="val 8485"/>
              <a:gd name="adj2" fmla="val 9546"/>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ms-MY" sz="22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Jadi apabila amalan soleh atau ibadat yang dilakukan pada malam al-Qadar dijanjikan ganjaran pahala yang sangat besar , maka dikaitkanlan dengan angka seribu, atau dalam konteks ayat seribu bulan, agar menjadi motivasi kepada ummat Islam mencari  Lailatulqadr.</a:t>
            </a:r>
            <a:endParaRPr lang="en-US"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Snip Same Side Corner Rectangle 4"/>
          <p:cNvSpPr/>
          <p:nvPr/>
        </p:nvSpPr>
        <p:spPr>
          <a:xfrm>
            <a:off x="152400" y="3886200"/>
            <a:ext cx="7179968" cy="889337"/>
          </a:xfrm>
          <a:prstGeom prst="snip2SameRect">
            <a:avLst>
              <a:gd name="adj1" fmla="val 8485"/>
              <a:gd name="adj2" fmla="val 9546"/>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martabat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al’Abid</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968766" y="4800600"/>
            <a:ext cx="8063408" cy="1981200"/>
          </a:xfrm>
          <a:prstGeom prst="snip2SameRect">
            <a:avLst>
              <a:gd name="adj1" fmla="val 8485"/>
              <a:gd name="adj2" fmla="val 9546"/>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ms-MY" sz="22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 </a:t>
            </a:r>
            <a:r>
              <a:rPr lang="ms-MY" sz="22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zaman lampau perlu beribadat selama seribu </a:t>
            </a:r>
            <a:r>
              <a:rPr lang="ms-MY" sz="22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bulan, </a:t>
            </a:r>
            <a:r>
              <a:rPr lang="ms-MY" sz="22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sedangkan purata umur ummat Muhammad di antara 60-70 tahun. Justeru Allah menghendaki ummat Muhammad SAW boleh juga mencapai tahap  ‘</a:t>
            </a:r>
            <a:r>
              <a:rPr lang="ms-MY" sz="2200" b="1" i="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al’abid</a:t>
            </a:r>
            <a:r>
              <a:rPr lang="ms-MY" sz="22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dengan anugerah pahala lebih daripada </a:t>
            </a:r>
            <a:r>
              <a:rPr lang="ms-MY" sz="22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seribu</a:t>
            </a:r>
            <a:r>
              <a:rPr lang="ms-MY" sz="22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Notched Right Arrow 6"/>
          <p:cNvSpPr/>
          <p:nvPr/>
        </p:nvSpPr>
        <p:spPr>
          <a:xfrm>
            <a:off x="116279" y="593766"/>
            <a:ext cx="721921" cy="762000"/>
          </a:xfrm>
          <a:prstGeom prst="notchedRight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1</a:t>
            </a:r>
            <a:endParaRPr lang="en-MY"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Notched Right Arrow 7"/>
          <p:cNvSpPr/>
          <p:nvPr/>
        </p:nvSpPr>
        <p:spPr>
          <a:xfrm>
            <a:off x="123206" y="3556003"/>
            <a:ext cx="721921" cy="762000"/>
          </a:xfrm>
          <a:prstGeom prst="notchedRight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2</a:t>
            </a:r>
            <a:endParaRPr lang="en-MY"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152400" y="76200"/>
            <a:ext cx="8382000"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sebab</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anugerahkan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seribu</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30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9649" y="238780"/>
            <a:ext cx="6784037" cy="553998"/>
          </a:xfrm>
          <a:prstGeom prst="rect">
            <a:avLst/>
          </a:prstGeom>
        </p:spPr>
        <p:txBody>
          <a:bodyPr wrap="non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Dinamakan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lailatul</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Qadr</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533400" y="3720480"/>
            <a:ext cx="8153400" cy="1080120"/>
          </a:xfrm>
          <a:prstGeom prst="snip2SameRect">
            <a:avLst>
              <a:gd name="adj1" fmla="val 10248"/>
              <a:gd name="adj2" fmla="val 10862"/>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Penentuan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takdir</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dizahirkan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533400" y="1819672"/>
            <a:ext cx="8153400" cy="1152128"/>
          </a:xfrm>
          <a:prstGeom prst="snip2SameRect">
            <a:avLst>
              <a:gd name="adj1" fmla="val 10248"/>
              <a:gd name="adj2" fmla="val 10862"/>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Kemuliaan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nilainya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Notched Right Arrow 5"/>
          <p:cNvSpPr/>
          <p:nvPr/>
        </p:nvSpPr>
        <p:spPr>
          <a:xfrm>
            <a:off x="116279" y="1981200"/>
            <a:ext cx="721921" cy="762000"/>
          </a:xfrm>
          <a:prstGeom prst="notch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1</a:t>
            </a:r>
            <a:endParaRPr lang="en-MY"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Notched Right Arrow 6"/>
          <p:cNvSpPr/>
          <p:nvPr/>
        </p:nvSpPr>
        <p:spPr>
          <a:xfrm>
            <a:off x="123206" y="3962400"/>
            <a:ext cx="721921" cy="762000"/>
          </a:xfrm>
          <a:prstGeom prst="notch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2</a:t>
            </a:r>
            <a:endParaRPr lang="en-MY"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91243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1578</Words>
  <Application>Microsoft Office PowerPoint</Application>
  <PresentationFormat>On-screen Show (4:3)</PresentationFormat>
  <Paragraphs>142</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4</cp:revision>
  <dcterms:created xsi:type="dcterms:W3CDTF">2016-06-23T02:01:01Z</dcterms:created>
  <dcterms:modified xsi:type="dcterms:W3CDTF">2016-06-23T08:32:32Z</dcterms:modified>
</cp:coreProperties>
</file>